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</p:sldMasterIdLst>
  <p:notesMasterIdLst>
    <p:notesMasterId r:id="rId51"/>
  </p:notesMasterIdLst>
  <p:sldIdLst>
    <p:sldId id="256" r:id="rId4"/>
    <p:sldId id="257" r:id="rId5"/>
    <p:sldId id="260" r:id="rId6"/>
    <p:sldId id="261" r:id="rId7"/>
    <p:sldId id="262" r:id="rId8"/>
    <p:sldId id="264" r:id="rId9"/>
    <p:sldId id="263" r:id="rId10"/>
    <p:sldId id="303" r:id="rId11"/>
    <p:sldId id="266" r:id="rId12"/>
    <p:sldId id="265" r:id="rId13"/>
    <p:sldId id="258" r:id="rId14"/>
    <p:sldId id="267" r:id="rId15"/>
    <p:sldId id="268" r:id="rId16"/>
    <p:sldId id="269" r:id="rId17"/>
    <p:sldId id="272" r:id="rId18"/>
    <p:sldId id="275" r:id="rId19"/>
    <p:sldId id="273" r:id="rId20"/>
    <p:sldId id="274" r:id="rId21"/>
    <p:sldId id="270" r:id="rId22"/>
    <p:sldId id="271" r:id="rId23"/>
    <p:sldId id="259" r:id="rId24"/>
    <p:sldId id="276" r:id="rId25"/>
    <p:sldId id="277" r:id="rId26"/>
    <p:sldId id="278" r:id="rId27"/>
    <p:sldId id="279" r:id="rId28"/>
    <p:sldId id="281" r:id="rId29"/>
    <p:sldId id="282" r:id="rId30"/>
    <p:sldId id="283" r:id="rId31"/>
    <p:sldId id="285" r:id="rId32"/>
    <p:sldId id="286" r:id="rId33"/>
    <p:sldId id="287" r:id="rId34"/>
    <p:sldId id="284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7" r:id="rId43"/>
    <p:sldId id="295" r:id="rId44"/>
    <p:sldId id="296" r:id="rId45"/>
    <p:sldId id="298" r:id="rId46"/>
    <p:sldId id="299" r:id="rId47"/>
    <p:sldId id="300" r:id="rId48"/>
    <p:sldId id="301" r:id="rId49"/>
    <p:sldId id="302" r:id="rId50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0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3597275" cy="359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1BD2634A-882D-4DA1-96E3-ABF2F70CC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250C4A-2280-47D7-9853-1ACA7E57CAC3}" type="slidenum">
              <a:rPr lang="en-US"/>
              <a:pPr/>
              <a:t>1</a:t>
            </a:fld>
            <a:endParaRPr lang="en-US"/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69075F-DF53-4044-BF09-1B5BF87DB9B4}" type="slidenum">
              <a:rPr lang="en-US"/>
              <a:pPr/>
              <a:t>2</a:t>
            </a:fld>
            <a:endParaRPr lang="en-US"/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8488" y="0"/>
            <a:ext cx="4794251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BD2634A-882D-4DA1-96E3-ABF2F70CC4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4CEB8E-855C-4EF3-B10D-3045CDF1C356}" type="slidenum">
              <a:rPr lang="en-US"/>
              <a:pPr/>
              <a:t>11</a:t>
            </a:fld>
            <a:endParaRPr lang="en-US"/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B01EDB-8E2A-4529-A73C-5623A4CFE4BD}" type="slidenum">
              <a:rPr lang="en-US"/>
              <a:pPr/>
              <a:t>21</a:t>
            </a:fld>
            <a:endParaRPr lang="en-US"/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4CEB8E-855C-4EF3-B10D-3045CDF1C356}" type="slidenum">
              <a:rPr lang="en-US"/>
              <a:pPr/>
              <a:t>26</a:t>
            </a:fld>
            <a:endParaRPr lang="en-US"/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4CEB8E-855C-4EF3-B10D-3045CDF1C356}" type="slidenum">
              <a:rPr lang="en-US"/>
              <a:pPr/>
              <a:t>43</a:t>
            </a:fld>
            <a:endParaRPr lang="en-US"/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78AC2-74DB-4F48-91A2-34351A6DC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F173-2E90-4ED4-90F0-205F569C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5825" y="177800"/>
            <a:ext cx="2325688" cy="6354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177800"/>
            <a:ext cx="6829425" cy="6354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32B34-6D5C-41C8-84C8-356A8BB16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7775" y="8018463"/>
            <a:ext cx="4457700" cy="401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875" y="8018463"/>
            <a:ext cx="4459288" cy="401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D52B8-1C2A-4686-925A-A9F4289D5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31150" y="7885113"/>
            <a:ext cx="2386013" cy="1260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885113"/>
            <a:ext cx="7007225" cy="1260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17A7-E7CC-4C62-BFB0-3D26F57B7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9408-4FC1-451B-8BBA-CC4998EA8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4EDAA-3389-471F-8770-CDC0AC412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9250363" y="1960563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4638675" y="1960563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0E4E-64DE-4901-AB15-55AAFD4DC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265F5-7F04-4E9C-9EF4-74BDD2648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AE98B-1AF7-468D-9E6D-603770065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92804-783E-4391-914A-213373FE0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B277-5E15-4675-B8A6-540211BC7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4E885-981E-4119-808F-1AEB6AADA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A9720-1622-443B-89B8-C6CFD0254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022F5-697C-461A-9D4D-3BD4B9E4A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1088" y="1708150"/>
            <a:ext cx="4713287" cy="5240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9250363" y="1708150"/>
            <a:ext cx="13989051" cy="5240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9D19E-B45F-4CA6-909A-8DDB97046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544638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544638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8AE01-E465-4FAD-9E15-E18A7631C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48F9-9871-48F7-8DDF-616C95C3B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68F81-F760-41D1-A4A7-2C202037F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DE7D-1C36-4A24-940F-608B73CD7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6212C-F8CE-414D-BDDA-A7041A4AC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CAD6-CA90-4490-B631-2F02D38AF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544638"/>
            <a:ext cx="9069388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0"/>
            <a:r>
              <a:rPr lang="en-GB" smtClean="0"/>
              <a:t>Second Outline Level</a:t>
            </a:r>
          </a:p>
          <a:p>
            <a:pPr lvl="0"/>
            <a:r>
              <a:rPr lang="en-GB" smtClean="0"/>
              <a:t>Third Outline Level</a:t>
            </a:r>
          </a:p>
          <a:p>
            <a:pPr lvl="0"/>
            <a:r>
              <a:rPr lang="en-GB" smtClean="0"/>
              <a:t>Fourth Outline Level</a:t>
            </a:r>
          </a:p>
          <a:p>
            <a:pPr lvl="0"/>
            <a:r>
              <a:rPr lang="en-GB" smtClean="0"/>
              <a:t>Fifth Outline Level</a:t>
            </a:r>
          </a:p>
          <a:p>
            <a:pPr lvl="0"/>
            <a:r>
              <a:rPr lang="en-GB" smtClean="0"/>
              <a:t>Sixth Outline Level</a:t>
            </a:r>
          </a:p>
          <a:p>
            <a:pPr lvl="0"/>
            <a:r>
              <a:rPr lang="en-GB" smtClean="0"/>
              <a:t>Seventh Outline Level</a:t>
            </a:r>
          </a:p>
          <a:p>
            <a:pPr lvl="0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603375" y="7069138"/>
            <a:ext cx="8475663" cy="492125"/>
          </a:xfrm>
          <a:prstGeom prst="roundRect">
            <a:avLst>
              <a:gd name="adj" fmla="val 319"/>
            </a:avLst>
          </a:prstGeom>
          <a:gradFill rotWithShape="0">
            <a:gsLst>
              <a:gs pos="0">
                <a:srgbClr val="FFFFFF"/>
              </a:gs>
              <a:gs pos="100000">
                <a:srgbClr val="0066CC"/>
              </a:gs>
            </a:gsLst>
            <a:lin ang="30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0" y="0"/>
            <a:ext cx="10080625" cy="890588"/>
          </a:xfrm>
          <a:prstGeom prst="roundRect">
            <a:avLst>
              <a:gd name="adj" fmla="val 176"/>
            </a:avLst>
          </a:prstGeom>
          <a:gradFill rotWithShape="0">
            <a:gsLst>
              <a:gs pos="0">
                <a:srgbClr val="0099FF"/>
              </a:gs>
              <a:gs pos="100000">
                <a:srgbClr val="0047FF"/>
              </a:gs>
            </a:gsLst>
            <a:lin ang="30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177800"/>
            <a:ext cx="7346950" cy="59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921125" y="7186613"/>
            <a:ext cx="2205038" cy="24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</a:tabLst>
              <a:defRPr sz="1400" b="1" smtClean="0">
                <a:solidFill>
                  <a:srgbClr val="000000"/>
                </a:solidFill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505700" y="7186613"/>
            <a:ext cx="2352675" cy="24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 b="1" smtClean="0">
                <a:solidFill>
                  <a:srgbClr val="FFFFFF"/>
                </a:solidFill>
                <a:cs typeface="Tahoma" charset="0"/>
              </a:defRPr>
            </a:lvl1pPr>
          </a:lstStyle>
          <a:p>
            <a:pPr>
              <a:defRPr/>
            </a:pPr>
            <a:fld id="{07F5F059-9749-48BC-B05A-54FFF1EB7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890588"/>
            <a:ext cx="10080625" cy="1587"/>
          </a:xfrm>
          <a:prstGeom prst="line">
            <a:avLst/>
          </a:prstGeom>
          <a:noFill/>
          <a:ln w="18360">
            <a:solidFill>
              <a:srgbClr val="66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7800" y="7069138"/>
            <a:ext cx="12160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FFFFFF"/>
          </a:solidFill>
          <a:latin typeface="Arial" charset="0"/>
          <a:ea typeface="msgothic" charset="0"/>
          <a:cs typeface="msgothic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7885113"/>
            <a:ext cx="90693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7775" y="8018463"/>
            <a:ext cx="9069388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0"/>
            <a:r>
              <a:rPr lang="en-GB" smtClean="0"/>
              <a:t>Second Outline Level</a:t>
            </a:r>
          </a:p>
          <a:p>
            <a:pPr lvl="0"/>
            <a:r>
              <a:rPr lang="en-GB" smtClean="0"/>
              <a:t>Third Outline Level</a:t>
            </a:r>
          </a:p>
          <a:p>
            <a:pPr lvl="0"/>
            <a:r>
              <a:rPr lang="en-GB" smtClean="0"/>
              <a:t>Fourth Outline Level</a:t>
            </a:r>
          </a:p>
          <a:p>
            <a:pPr lvl="0"/>
            <a:r>
              <a:rPr lang="en-GB" smtClean="0"/>
              <a:t>Fifth Outline Level</a:t>
            </a:r>
          </a:p>
          <a:p>
            <a:pPr lvl="0"/>
            <a:r>
              <a:rPr lang="en-GB" smtClean="0"/>
              <a:t>Sixth Outline Level</a:t>
            </a:r>
          </a:p>
          <a:p>
            <a:pPr lvl="0"/>
            <a:r>
              <a:rPr lang="en-GB" smtClean="0"/>
              <a:t>Seventh Outline Level</a:t>
            </a:r>
          </a:p>
          <a:p>
            <a:pPr lvl="0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 cstate="print"/>
          <a:srcRect t="16158" b="12926"/>
          <a:stretch>
            <a:fillRect/>
          </a:stretch>
        </p:blipFill>
        <p:spPr bwMode="auto">
          <a:xfrm>
            <a:off x="3386138" y="6415088"/>
            <a:ext cx="6694487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88" y="6451600"/>
            <a:ext cx="2743200" cy="103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gothic" charset="0"/>
          <a:cs typeface="msgothic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1708150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-9250363" y="1960563"/>
            <a:ext cx="9069388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-2732088" y="7069138"/>
            <a:ext cx="2346325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-1603375" y="7959725"/>
            <a:ext cx="13652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96863" y="8151813"/>
            <a:ext cx="2346325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8683A6B1-8A83-41C7-B24A-29C47E162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13" cstate="print"/>
          <a:srcRect t="16158" b="12926"/>
          <a:stretch>
            <a:fillRect/>
          </a:stretch>
        </p:blipFill>
        <p:spPr bwMode="auto">
          <a:xfrm>
            <a:off x="3386138" y="6415088"/>
            <a:ext cx="6694487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88" y="6451600"/>
            <a:ext cx="2743200" cy="103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71525" y="7885113"/>
            <a:ext cx="9070975" cy="1262062"/>
          </a:xfrm>
        </p:spPr>
        <p:txBody>
          <a:bodyPr tIns="38808"/>
          <a:lstStyle/>
          <a:p>
            <a:pPr eaLnBrk="1"/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47775" y="8018463"/>
            <a:ext cx="9070975" cy="455612"/>
          </a:xfrm>
        </p:spPr>
        <p:txBody>
          <a:bodyPr/>
          <a:lstStyle/>
          <a:p>
            <a:pPr eaLnBrk="1"/>
            <a:endParaRPr lang="en-US" smtClean="0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2197100" y="1366838"/>
            <a:ext cx="6032500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87336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4800" b="1">
                <a:solidFill>
                  <a:srgbClr val="000000"/>
                </a:solidFill>
              </a:rPr>
              <a:t>10 Years of Cacti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 b="1">
                <a:solidFill>
                  <a:srgbClr val="000000"/>
                </a:solidFill>
              </a:rPr>
              <a:t>and the Evolution of Plugins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0" y="2709863"/>
            <a:ext cx="10080625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168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b="1">
                <a:solidFill>
                  <a:srgbClr val="000000"/>
                </a:solidFill>
              </a:rPr>
              <a:t>Larry ‘TheWitness’ Adams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3505200"/>
            <a:ext cx="1008062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/>
            </a:pPr>
            <a:r>
              <a:rPr lang="en-US" b="1" dirty="0">
                <a:solidFill>
                  <a:srgbClr val="000000"/>
                </a:solidFill>
              </a:rPr>
              <a:t>[ 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</a:rPr>
              <a:t>thewitness@cacti.net</a:t>
            </a:r>
            <a:r>
              <a:rPr lang="en-US" b="1" dirty="0">
                <a:solidFill>
                  <a:srgbClr val="000000"/>
                </a:solidFill>
              </a:rPr>
              <a:t> 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Plugin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7988" indent="-407988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The Cacti Plugin Architecture is a development framework that allows Cacti functionality to be extended</a:t>
            </a:r>
          </a:p>
          <a:p>
            <a:pPr marL="407988" indent="-407988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It was derived from the Squirrel Mail Project.  Its original author, </a:t>
            </a:r>
            <a:r>
              <a:rPr lang="en-US" dirty="0" smtClean="0"/>
              <a:t>Jimmy Conner, </a:t>
            </a:r>
            <a:r>
              <a:rPr lang="en-US" dirty="0" smtClean="0"/>
              <a:t>created it so that Cacti could be extended beyond Performance Management</a:t>
            </a:r>
          </a:p>
          <a:p>
            <a:pPr marL="407988" indent="-407988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It is implemented through a series of ‘hooks’ within the Cacti core</a:t>
            </a:r>
          </a:p>
          <a:p>
            <a:pPr marL="407988" indent="-407988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Each ‘Plugin’ can use any of these hooks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2011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Nagios World Conference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55DC85-F469-4276-897F-A9B01E306B47}" type="slidenum">
              <a:rPr lang="en-US"/>
              <a:pPr/>
              <a:t>11</a:t>
            </a:fld>
            <a:endParaRPr lang="en-US"/>
          </a:p>
        </p:txBody>
      </p:sp>
      <p:sp>
        <p:nvSpPr>
          <p:cNvPr id="7173" name="Rectangle 1"/>
          <p:cNvSpPr>
            <a:spLocks noGrp="1" noChangeArrowheads="1"/>
          </p:cNvSpPr>
          <p:nvPr>
            <p:ph type="title"/>
          </p:nvPr>
        </p:nvSpPr>
        <p:spPr>
          <a:xfrm>
            <a:off x="534988" y="1708150"/>
            <a:ext cx="907097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Public Domain Cacti Plugin Examples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9053512" cy="592138"/>
          </a:xfrm>
        </p:spPr>
        <p:txBody>
          <a:bodyPr/>
          <a:lstStyle/>
          <a:p>
            <a:r>
              <a:rPr lang="en-US" dirty="0" smtClean="0"/>
              <a:t>Some Popular Public Domain Cacti Plugins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306512"/>
            <a:ext cx="9069388" cy="4987925"/>
          </a:xfrm>
        </p:spPr>
        <p:txBody>
          <a:bodyPr/>
          <a:lstStyle/>
          <a:p>
            <a:r>
              <a:rPr lang="en-US" sz="1600" b="1" dirty="0" smtClean="0"/>
              <a:t>Boost </a:t>
            </a:r>
            <a:r>
              <a:rPr lang="en-US" sz="1400" dirty="0" smtClean="0"/>
              <a:t>– Cacti Performance Booster</a:t>
            </a:r>
          </a:p>
          <a:p>
            <a:r>
              <a:rPr lang="en-US" sz="1600" b="1" dirty="0" smtClean="0"/>
              <a:t>THold </a:t>
            </a:r>
            <a:r>
              <a:rPr lang="en-US" sz="1400" dirty="0" smtClean="0"/>
              <a:t>– Cacti Thresholding and Alarming</a:t>
            </a:r>
          </a:p>
          <a:p>
            <a:r>
              <a:rPr lang="en-US" sz="1600" b="1" dirty="0" smtClean="0"/>
              <a:t>MacTrack</a:t>
            </a:r>
            <a:r>
              <a:rPr lang="en-US" sz="1400" dirty="0" smtClean="0"/>
              <a:t> – IP/MAC Tracking</a:t>
            </a:r>
          </a:p>
          <a:p>
            <a:r>
              <a:rPr lang="en-US" sz="1600" b="1" dirty="0" smtClean="0"/>
              <a:t>WeatherMap</a:t>
            </a:r>
            <a:r>
              <a:rPr lang="en-US" sz="1400" dirty="0" smtClean="0"/>
              <a:t> – Interactive Network Topology Maps for Cacti</a:t>
            </a:r>
          </a:p>
          <a:p>
            <a:r>
              <a:rPr lang="en-US" sz="1600" b="1" dirty="0" smtClean="0"/>
              <a:t>SuperLinks </a:t>
            </a:r>
            <a:r>
              <a:rPr lang="en-US" sz="1400" dirty="0" smtClean="0"/>
              <a:t>– Cacti UI Extension Framework</a:t>
            </a:r>
          </a:p>
          <a:p>
            <a:r>
              <a:rPr lang="en-US" sz="1600" b="1" dirty="0" smtClean="0"/>
              <a:t>Nectar</a:t>
            </a:r>
            <a:r>
              <a:rPr lang="en-US" sz="1400" dirty="0" smtClean="0"/>
              <a:t> – Cacti E-Mail Reporting Tool</a:t>
            </a:r>
          </a:p>
          <a:p>
            <a:r>
              <a:rPr lang="en-US" sz="1600" b="1" dirty="0" smtClean="0"/>
              <a:t>Realtime</a:t>
            </a:r>
            <a:r>
              <a:rPr lang="en-US" sz="1600" dirty="0" smtClean="0"/>
              <a:t> </a:t>
            </a:r>
            <a:r>
              <a:rPr lang="en-US" sz="1400" dirty="0" smtClean="0"/>
              <a:t>– Realtime Graph Tool</a:t>
            </a:r>
          </a:p>
          <a:p>
            <a:r>
              <a:rPr lang="en-US" sz="1600" b="1" dirty="0" smtClean="0"/>
              <a:t>Syslog</a:t>
            </a:r>
            <a:r>
              <a:rPr lang="en-US" sz="1600" dirty="0" smtClean="0"/>
              <a:t> </a:t>
            </a:r>
            <a:r>
              <a:rPr lang="en-US" sz="1400" dirty="0" smtClean="0"/>
              <a:t>– System Log Alarming and Tracking Tool</a:t>
            </a:r>
          </a:p>
          <a:p>
            <a:r>
              <a:rPr lang="en-US" sz="1600" b="1" dirty="0" smtClean="0"/>
              <a:t>HMIB </a:t>
            </a:r>
            <a:r>
              <a:rPr lang="en-US" sz="1400" dirty="0" smtClean="0"/>
              <a:t>– Cacti Host Resources MIB Reporting Tool</a:t>
            </a:r>
          </a:p>
          <a:p>
            <a:r>
              <a:rPr lang="en-US" sz="1600" b="1" dirty="0" smtClean="0"/>
              <a:t>ConfigManager</a:t>
            </a:r>
            <a:r>
              <a:rPr lang="en-US" sz="1600" dirty="0" smtClean="0"/>
              <a:t> </a:t>
            </a:r>
            <a:r>
              <a:rPr lang="en-US" sz="1400" dirty="0" smtClean="0"/>
              <a:t>– Router Config Management Tool</a:t>
            </a:r>
          </a:p>
          <a:p>
            <a:r>
              <a:rPr lang="en-US" sz="1600" b="1" dirty="0" smtClean="0"/>
              <a:t>Discovery</a:t>
            </a:r>
            <a:r>
              <a:rPr lang="en-US" sz="1600" dirty="0" smtClean="0"/>
              <a:t> </a:t>
            </a:r>
            <a:r>
              <a:rPr lang="en-US" sz="1400" dirty="0" smtClean="0"/>
              <a:t>– Network Discovery Tool</a:t>
            </a:r>
          </a:p>
          <a:p>
            <a:r>
              <a:rPr lang="en-US" sz="1600" b="1" dirty="0" smtClean="0"/>
              <a:t>Monitor</a:t>
            </a:r>
            <a:r>
              <a:rPr lang="en-US" sz="1600" dirty="0" smtClean="0"/>
              <a:t> </a:t>
            </a:r>
            <a:r>
              <a:rPr lang="en-US" sz="1400" dirty="0" smtClean="0"/>
              <a:t>– Host Dashboard Tool</a:t>
            </a:r>
          </a:p>
          <a:p>
            <a:r>
              <a:rPr lang="en-US" sz="1600" b="1" dirty="0" smtClean="0"/>
              <a:t>Autom8</a:t>
            </a:r>
            <a:r>
              <a:rPr lang="en-US" sz="1600" dirty="0" smtClean="0"/>
              <a:t> </a:t>
            </a:r>
            <a:r>
              <a:rPr lang="en-US" sz="1400" dirty="0" smtClean="0"/>
              <a:t>– Graph and Tree Automation Tool</a:t>
            </a:r>
          </a:p>
          <a:p>
            <a:r>
              <a:rPr lang="en-US" sz="1600" b="1" dirty="0" smtClean="0"/>
              <a:t>ReportIt</a:t>
            </a:r>
            <a:r>
              <a:rPr lang="en-US" sz="1600" dirty="0" smtClean="0"/>
              <a:t> </a:t>
            </a:r>
            <a:r>
              <a:rPr lang="en-US" sz="1400" dirty="0" smtClean="0"/>
              <a:t>– Cacti Top X </a:t>
            </a:r>
            <a:r>
              <a:rPr lang="en-US" sz="1400" dirty="0" smtClean="0"/>
              <a:t>Reports</a:t>
            </a:r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Cacti Plugins by Example - THold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2" y="1159506"/>
            <a:ext cx="9448800" cy="42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2" y="2789237"/>
            <a:ext cx="5922963" cy="451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Cacti Plugins by Example – MacTrack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32" y="1155468"/>
            <a:ext cx="9514080" cy="262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Cacti Plugins by Example – MacTrack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08" y="1189037"/>
            <a:ext cx="949478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Cacti Plugins by Example – MacTrack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79" y="1191323"/>
            <a:ext cx="9484233" cy="44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Cacti Plugins by Example – MacTrack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573" y="1189037"/>
            <a:ext cx="9490139" cy="484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Cacti Plugins by Example – MacTrack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84" y="1189037"/>
            <a:ext cx="9478328" cy="483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8901112" cy="592138"/>
          </a:xfrm>
        </p:spPr>
        <p:txBody>
          <a:bodyPr/>
          <a:lstStyle/>
          <a:p>
            <a:r>
              <a:rPr lang="en-US" dirty="0" smtClean="0"/>
              <a:t>Cacti Plugins by Example – WeatherMap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50" y="912812"/>
            <a:ext cx="846772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2011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2738B5E-BEA5-40E9-BC32-05985D519611}" type="slidenum">
              <a:rPr lang="en-US"/>
              <a:pPr/>
              <a:t>2</a:t>
            </a:fld>
            <a:endParaRPr lang="en-US"/>
          </a:p>
        </p:txBody>
      </p:sp>
      <p:sp>
        <p:nvSpPr>
          <p:cNvPr id="614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177800"/>
            <a:ext cx="7348538" cy="593725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mtClean="0"/>
              <a:t>Agenda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544638"/>
            <a:ext cx="8434388" cy="4989512"/>
          </a:xfrm>
        </p:spPr>
        <p:txBody>
          <a:bodyPr/>
          <a:lstStyle/>
          <a:p>
            <a:pPr marL="431800" indent="-323850" eaLnBrk="1">
              <a:buSzPct val="10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What is Cacti?</a:t>
            </a:r>
          </a:p>
          <a:p>
            <a:pPr marL="431800" indent="-323850" eaLnBrk="1">
              <a:buSzPct val="10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The Origins of Cacti</a:t>
            </a:r>
          </a:p>
          <a:p>
            <a:pPr marL="431800" indent="-323850" eaLnBrk="1">
              <a:buSzPct val="10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The Classic Network Operations Model</a:t>
            </a:r>
          </a:p>
          <a:p>
            <a:pPr marL="431800" indent="-323850" eaLnBrk="1">
              <a:buSzPct val="10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Introducing the Plugin Architecture</a:t>
            </a:r>
          </a:p>
          <a:p>
            <a:pPr marL="431800" indent="-323850" eaLnBrk="1">
              <a:buSzPct val="10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Useful Plugins by Example</a:t>
            </a:r>
          </a:p>
          <a:p>
            <a:pPr marL="431800" indent="-323850" eaLnBrk="1">
              <a:buSzPct val="104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The Current State of Cacti</a:t>
            </a:r>
          </a:p>
          <a:p>
            <a:pPr marL="431800" indent="-323850" eaLnBrk="1">
              <a:buSzPct val="104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The Future of Cacti</a:t>
            </a:r>
          </a:p>
          <a:p>
            <a:pPr marL="431800" indent="-323850" eaLnBrk="1">
              <a:buSzPct val="104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/>
              <a:t>Questions and Answers</a:t>
            </a:r>
          </a:p>
          <a:p>
            <a:pPr marL="1727200" lvl="1" indent="-573088" eaLnBrk="1">
              <a:buSzPct val="119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8824912" cy="592138"/>
          </a:xfrm>
        </p:spPr>
        <p:txBody>
          <a:bodyPr/>
          <a:lstStyle/>
          <a:p>
            <a:r>
              <a:rPr lang="en-US" dirty="0" smtClean="0"/>
              <a:t>Cacti Plugins by Example </a:t>
            </a:r>
            <a:r>
              <a:rPr lang="en-US" smtClean="0"/>
              <a:t>– WeatherMap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912" y="1036637"/>
            <a:ext cx="7891463" cy="583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2011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EE1B66C-649B-41F9-B8F4-65503776CD0B}" type="slidenum">
              <a:rPr lang="en-US"/>
              <a:pPr/>
              <a:t>21</a:t>
            </a:fld>
            <a:endParaRPr lang="en-US"/>
          </a:p>
        </p:txBody>
      </p:sp>
      <p:sp>
        <p:nvSpPr>
          <p:cNvPr id="819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223838"/>
            <a:ext cx="8977312" cy="503237"/>
          </a:xfrm>
        </p:spPr>
        <p:txBody>
          <a:bodyPr tIns="28224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dirty="0" smtClean="0"/>
              <a:t>Cacti Plugins by </a:t>
            </a:r>
            <a:r>
              <a:rPr lang="en-US" smtClean="0"/>
              <a:t>Example – WeatherMap</a:t>
            </a:r>
            <a:endParaRPr lang="en-US" dirty="0" smtClean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12" y="1096795"/>
            <a:ext cx="8501063" cy="586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Cacti Plugins by Example – Nectar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" y="1036637"/>
            <a:ext cx="9296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Cacti Plugins by Example – Realtime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51" y="1170430"/>
            <a:ext cx="9571961" cy="574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Cacti Plugins by Example – Syslog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2" y="1172260"/>
            <a:ext cx="9448800" cy="573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Cacti Plugins by Example - HMIB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72706" name="Picture 2" descr="C:\Users\ladams\AppData\Local\Microsoft\Windows\Temporary Internet Files\Content.Outlook\NHCQFPMP\HMIBSummaryDashbo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93" y="1189037"/>
            <a:ext cx="9474419" cy="521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2011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Nagios World Conference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55DC85-F469-4276-897F-A9B01E306B47}" type="slidenum">
              <a:rPr lang="en-US"/>
              <a:pPr/>
              <a:t>26</a:t>
            </a:fld>
            <a:endParaRPr lang="en-US"/>
          </a:p>
        </p:txBody>
      </p:sp>
      <p:sp>
        <p:nvSpPr>
          <p:cNvPr id="7173" name="Rectangle 1"/>
          <p:cNvSpPr>
            <a:spLocks noGrp="1" noChangeArrowheads="1"/>
          </p:cNvSpPr>
          <p:nvPr>
            <p:ph type="title"/>
          </p:nvPr>
        </p:nvSpPr>
        <p:spPr>
          <a:xfrm>
            <a:off x="534988" y="1708150"/>
            <a:ext cx="907097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Additional Commercial Cacti Plugin Examples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000" y="177800"/>
            <a:ext cx="9358312" cy="592138"/>
          </a:xfrm>
        </p:spPr>
        <p:txBody>
          <a:bodyPr/>
          <a:lstStyle/>
          <a:p>
            <a:r>
              <a:rPr lang="en-US" dirty="0" smtClean="0"/>
              <a:t>Scanner – ISP Network Management </a:t>
            </a:r>
            <a:r>
              <a:rPr lang="en-US" dirty="0" err="1" smtClean="0"/>
              <a:t>Uber</a:t>
            </a:r>
            <a:r>
              <a:rPr lang="en-US" dirty="0" smtClean="0"/>
              <a:t> Tool</a:t>
            </a:r>
            <a:endParaRPr lang="en-US" dirty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1093787"/>
            <a:ext cx="9456738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 – Device Interface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2" y="1107058"/>
            <a:ext cx="9448800" cy="587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 – Interfaces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40" y="1112837"/>
            <a:ext cx="958687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Cacti?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800" dirty="0" smtClean="0"/>
              <a:t>Cacti is </a:t>
            </a:r>
            <a:r>
              <a:rPr lang="en-US" sz="2800" dirty="0" smtClean="0"/>
              <a:t>the </a:t>
            </a:r>
            <a:r>
              <a:rPr lang="en-US" sz="2800" dirty="0" smtClean="0"/>
              <a:t>complete frontend to </a:t>
            </a:r>
            <a:r>
              <a:rPr lang="en-US" sz="2800" dirty="0" err="1" smtClean="0"/>
              <a:t>RRDTool</a:t>
            </a:r>
            <a:r>
              <a:rPr lang="en-US" sz="2800" dirty="0" smtClean="0"/>
              <a:t>!</a:t>
            </a:r>
          </a:p>
          <a:p>
            <a:pPr marL="339725" indent="-339725"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800" dirty="0" smtClean="0"/>
              <a:t>It stores all of the necessary information to create graphs and populate them with data in a MySQL database. </a:t>
            </a:r>
          </a:p>
          <a:p>
            <a:pPr marL="339725" indent="-339725"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800" dirty="0" smtClean="0"/>
              <a:t>The frontend is completely PHP driven. </a:t>
            </a:r>
          </a:p>
          <a:p>
            <a:pPr marL="339725" indent="-339725"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800" dirty="0" smtClean="0"/>
              <a:t>Along with being able to maintain Graphs, Data Sources, and Round Robin Archives in a database, Cacti handles the data gathering. </a:t>
            </a:r>
          </a:p>
          <a:p>
            <a:pPr marL="339725" indent="-339725"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800" dirty="0" smtClean="0"/>
              <a:t>There is also SNMP support for those used to creating traffic graphs with MRTG.</a:t>
            </a:r>
          </a:p>
          <a:p>
            <a:pPr marL="6350" indent="-6350">
              <a:buClr>
                <a:srgbClr val="0070C0"/>
              </a:buClr>
              <a:buFont typeface="Wingdings" pitchFamily="2" charset="2"/>
              <a:buChar char="§"/>
            </a:pPr>
            <a:endParaRPr lang="en-US" sz="2800" dirty="0" smtClean="0"/>
          </a:p>
          <a:p>
            <a:pPr marL="6350" indent="-6350"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1800" dirty="0" smtClean="0"/>
              <a:t>Source: </a:t>
            </a:r>
            <a:r>
              <a:rPr lang="en-US" sz="1800" u="sng" dirty="0" smtClean="0">
                <a:solidFill>
                  <a:schemeClr val="accent6"/>
                </a:solidFill>
              </a:rPr>
              <a:t>www.cacti.net</a:t>
            </a:r>
            <a:endParaRPr lang="en-US" sz="1800" u="sng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Scanner – Thresholds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2" y="1112837"/>
            <a:ext cx="9448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 – Fabrics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364" y="1112837"/>
            <a:ext cx="955754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 – Aggregate Graphs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15" y="1112837"/>
            <a:ext cx="9463097" cy="587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 – Graphs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16" y="1090932"/>
            <a:ext cx="9563978" cy="581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9205912" cy="592138"/>
          </a:xfrm>
        </p:spPr>
        <p:txBody>
          <a:bodyPr/>
          <a:lstStyle/>
          <a:p>
            <a:r>
              <a:rPr lang="en-US" dirty="0" smtClean="0"/>
              <a:t>Platform RTM – The Grid Computing War Horse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2" y="1140650"/>
            <a:ext cx="9523075" cy="5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RTM – Cluster Dashboard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1" y="1112837"/>
            <a:ext cx="951997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RTM – Host Dashboard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2" y="1112837"/>
            <a:ext cx="9448800" cy="586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RTM – Finished Job Details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04" y="1112837"/>
            <a:ext cx="96653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RTM – Statistical Dashboard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15" y="1112836"/>
            <a:ext cx="9577197" cy="587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RTM – Host Details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2" y="1112837"/>
            <a:ext cx="961519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You Say….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2" y="1273174"/>
            <a:ext cx="376713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312" y="1196974"/>
            <a:ext cx="3913188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2112" y="4549774"/>
            <a:ext cx="469106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112" y="4092574"/>
            <a:ext cx="389096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2" y="2644774"/>
            <a:ext cx="3352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rrdtool-xm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92312" y="1874837"/>
            <a:ext cx="5715000" cy="2419350"/>
          </a:xfrm>
          <a:prstGeom prst="rect">
            <a:avLst/>
          </a:prstGeom>
          <a:noFill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6512" y="2035174"/>
            <a:ext cx="6324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5712" y="1112837"/>
            <a:ext cx="4614863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83112" y="3559174"/>
            <a:ext cx="3910013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9510712" cy="592138"/>
          </a:xfrm>
        </p:spPr>
        <p:txBody>
          <a:bodyPr/>
          <a:lstStyle/>
          <a:p>
            <a:r>
              <a:rPr lang="en-US" dirty="0" smtClean="0"/>
              <a:t>RTM – Host Dashboard 4k+ Hosts/4 Continents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2" y="1112177"/>
            <a:ext cx="96012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Farmmon – Dashboard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2" y="1112837"/>
            <a:ext cx="9601200" cy="582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Status – Process List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2" y="1112837"/>
            <a:ext cx="9525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2011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Nagios World Conference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55DC85-F469-4276-897F-A9B01E306B47}" type="slidenum">
              <a:rPr lang="en-US"/>
              <a:pPr/>
              <a:t>43</a:t>
            </a:fld>
            <a:endParaRPr lang="en-US"/>
          </a:p>
        </p:txBody>
      </p:sp>
      <p:sp>
        <p:nvSpPr>
          <p:cNvPr id="7173" name="Rectangle 1"/>
          <p:cNvSpPr>
            <a:spLocks noGrp="1" noChangeArrowheads="1"/>
          </p:cNvSpPr>
          <p:nvPr>
            <p:ph type="title"/>
          </p:nvPr>
        </p:nvSpPr>
        <p:spPr>
          <a:xfrm>
            <a:off x="534988" y="1708150"/>
            <a:ext cx="9070975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The State of and Future of Cacti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Cacti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2125" y="1535112"/>
            <a:ext cx="9069388" cy="4987925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The Cacti Group is Alive and Well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Release of 0.8.7h </a:t>
            </a:r>
            <a:r>
              <a:rPr lang="en-US" dirty="0" smtClean="0"/>
              <a:t>Released</a:t>
            </a:r>
            <a:endParaRPr lang="en-US" dirty="0" smtClean="0"/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Lossless </a:t>
            </a:r>
            <a:r>
              <a:rPr lang="en-US" dirty="0" smtClean="0"/>
              <a:t>Re-Indexing</a:t>
            </a:r>
            <a:endParaRPr lang="en-US" dirty="0" smtClean="0"/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Poller Performance </a:t>
            </a:r>
            <a:r>
              <a:rPr lang="en-US" dirty="0" smtClean="0"/>
              <a:t>Increases</a:t>
            </a:r>
            <a:endParaRPr lang="en-US" dirty="0" smtClean="0"/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Additional Template Import Options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err="1" smtClean="0"/>
              <a:t>RRDTool</a:t>
            </a:r>
            <a:r>
              <a:rPr lang="en-US" dirty="0" smtClean="0"/>
              <a:t> 1.4.x Support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Improved Spine </a:t>
            </a:r>
            <a:r>
              <a:rPr lang="en-US" dirty="0" smtClean="0"/>
              <a:t>Performance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Per </a:t>
            </a:r>
            <a:r>
              <a:rPr lang="en-US" dirty="0" smtClean="0"/>
              <a:t>Host Parallelization Support</a:t>
            </a:r>
            <a:endParaRPr lang="en-US" dirty="0" smtClean="0"/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Everyone is busy with their day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</a:t>
            </a:r>
            <a:r>
              <a:rPr lang="en-US" smtClean="0"/>
              <a:t>of Cacti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Development of Next Version Near Alpha Quality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200+ Commits by All Developers in August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Site Support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Internationalization (i18n)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Multiple Time Zone Support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Integrated Plugin Architecture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Large Site Performance Improvements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Heavy CSS &amp; Ajax Callback </a:t>
            </a:r>
            <a:r>
              <a:rPr lang="en-US" dirty="0" smtClean="0"/>
              <a:t>Support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Cacti 1.0.0 – Teaser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2" y="1057357"/>
            <a:ext cx="9601200" cy="592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i="1" dirty="0" smtClean="0">
                <a:solidFill>
                  <a:schemeClr val="accent2"/>
                </a:solidFill>
              </a:rPr>
              <a:t>Live is an Adventure.  Let yours begin with Cacti</a:t>
            </a:r>
            <a:endParaRPr lang="en-US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Origins of Cacti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Started by Ian Berry in 2001 while he was in high school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Published as a ‘free’ Application on rrdtool.org Website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Discovered by many while in search for a replacement for … you name it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Several ink-u-Berry releases and new developers through 2004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dirty="0" smtClean="0"/>
              <a:t>Widespread global use began after the release of 0.8.6 in the summer of 2004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9510712" cy="592138"/>
          </a:xfrm>
        </p:spPr>
        <p:txBody>
          <a:bodyPr/>
          <a:lstStyle/>
          <a:p>
            <a:r>
              <a:rPr lang="en-US" smtClean="0"/>
              <a:t>The Current Cacti </a:t>
            </a:r>
            <a:r>
              <a:rPr lang="en-US" dirty="0" smtClean="0"/>
              <a:t>Group – August 2011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2011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12" y="1084263"/>
            <a:ext cx="7695274" cy="559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06512" y="6675437"/>
            <a:ext cx="1676400" cy="349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rowniebraun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78112" y="6294437"/>
            <a:ext cx="990600" cy="349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gandalf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97312" y="6675437"/>
            <a:ext cx="685800" cy="349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rony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25912" y="6294437"/>
            <a:ext cx="1447800" cy="349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TheWitness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9912" y="6294437"/>
            <a:ext cx="1143000" cy="349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LineGod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59512" y="6675437"/>
            <a:ext cx="685800" cy="349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5312" y="6294437"/>
            <a:ext cx="1371600" cy="349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BSOD2600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31112" y="6675437"/>
            <a:ext cx="914400" cy="349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cigamit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9053512" cy="592138"/>
          </a:xfrm>
        </p:spPr>
        <p:txBody>
          <a:bodyPr/>
          <a:lstStyle/>
          <a:p>
            <a:r>
              <a:rPr lang="en-US" dirty="0" smtClean="0"/>
              <a:t>Some Early Screen Shots (Holy crap Batman!)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2" y="1036637"/>
            <a:ext cx="8377238" cy="58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1036637"/>
            <a:ext cx="8391524" cy="579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312" y="1036637"/>
            <a:ext cx="838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312" y="1074737"/>
            <a:ext cx="8382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5512" y="1036637"/>
            <a:ext cx="825400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5987" y="1036637"/>
            <a:ext cx="8315325" cy="593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000" y="177800"/>
            <a:ext cx="9358312" cy="592138"/>
          </a:xfrm>
        </p:spPr>
        <p:txBody>
          <a:bodyPr/>
          <a:lstStyle/>
          <a:p>
            <a:r>
              <a:rPr lang="en-US" dirty="0" smtClean="0"/>
              <a:t>The Classic Network Operations Model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pic>
        <p:nvPicPr>
          <p:cNvPr id="4" name="Picture 5" descr="2180039413_f54b142ff4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84237"/>
            <a:ext cx="10080625" cy="618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7800"/>
            <a:ext cx="8748712" cy="592138"/>
          </a:xfrm>
        </p:spPr>
        <p:txBody>
          <a:bodyPr/>
          <a:lstStyle/>
          <a:p>
            <a:r>
              <a:rPr lang="en-US" dirty="0" smtClean="0"/>
              <a:t>The Classical Network Operations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35112" y="1951037"/>
            <a:ext cx="381000" cy="173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F</a:t>
            </a:r>
            <a:endParaRPr lang="en-US" sz="11500" dirty="0"/>
          </a:p>
        </p:txBody>
      </p:sp>
      <p:sp>
        <p:nvSpPr>
          <p:cNvPr id="7" name="TextBox 6"/>
          <p:cNvSpPr txBox="1"/>
          <p:nvPr/>
        </p:nvSpPr>
        <p:spPr>
          <a:xfrm>
            <a:off x="2963862" y="1951037"/>
            <a:ext cx="381000" cy="173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C</a:t>
            </a:r>
            <a:endParaRPr lang="en-US" sz="11500" dirty="0"/>
          </a:p>
        </p:txBody>
      </p:sp>
      <p:sp>
        <p:nvSpPr>
          <p:cNvPr id="8" name="TextBox 7"/>
          <p:cNvSpPr txBox="1"/>
          <p:nvPr/>
        </p:nvSpPr>
        <p:spPr>
          <a:xfrm>
            <a:off x="4392612" y="1951037"/>
            <a:ext cx="381000" cy="173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A</a:t>
            </a:r>
            <a:endParaRPr lang="en-US" sz="11500" dirty="0"/>
          </a:p>
        </p:txBody>
      </p:sp>
      <p:sp>
        <p:nvSpPr>
          <p:cNvPr id="9" name="TextBox 8"/>
          <p:cNvSpPr txBox="1"/>
          <p:nvPr/>
        </p:nvSpPr>
        <p:spPr>
          <a:xfrm>
            <a:off x="5821362" y="1951037"/>
            <a:ext cx="381000" cy="173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0112" y="1951037"/>
            <a:ext cx="381000" cy="173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S</a:t>
            </a:r>
            <a:endParaRPr lang="en-US" sz="11500" dirty="0"/>
          </a:p>
        </p:txBody>
      </p:sp>
      <p:sp>
        <p:nvSpPr>
          <p:cNvPr id="11" name="TextBox 10"/>
          <p:cNvSpPr txBox="1"/>
          <p:nvPr/>
        </p:nvSpPr>
        <p:spPr>
          <a:xfrm>
            <a:off x="1154112" y="4694237"/>
            <a:ext cx="7848601" cy="146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FCAPS is the </a:t>
            </a:r>
            <a:r>
              <a:rPr lang="en-US" sz="3200" i="1" dirty="0" smtClean="0">
                <a:solidFill>
                  <a:schemeClr val="accent2"/>
                </a:solidFill>
              </a:rPr>
              <a:t>ISO Telecommunications Management Network </a:t>
            </a:r>
            <a:r>
              <a:rPr lang="en-US" sz="3200" dirty="0" smtClean="0"/>
              <a:t>model and framework for network management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63712" y="1466864"/>
            <a:ext cx="6553200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a</a:t>
            </a:r>
            <a:r>
              <a:rPr lang="en-US" sz="5400" dirty="0" err="1" smtClean="0"/>
              <a:t>ult</a:t>
            </a:r>
            <a:r>
              <a:rPr lang="en-US" sz="5400" dirty="0" smtClean="0"/>
              <a:t> Management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52599" y="2609864"/>
            <a:ext cx="8393113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o</a:t>
            </a:r>
            <a:r>
              <a:rPr lang="en-US" sz="5400" dirty="0" err="1" smtClean="0"/>
              <a:t>nfiguration</a:t>
            </a:r>
            <a:r>
              <a:rPr lang="en-US" sz="5400" dirty="0" smtClean="0"/>
              <a:t> Management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1752600" y="3752864"/>
            <a:ext cx="8328026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ccounting</a:t>
            </a:r>
            <a:r>
              <a:rPr lang="en-US" sz="5400" dirty="0" smtClean="0"/>
              <a:t> Management</a:t>
            </a:r>
            <a:endParaRPr lang="en-US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41486" y="4895864"/>
            <a:ext cx="8328026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erformance</a:t>
            </a:r>
            <a:r>
              <a:rPr lang="en-US" sz="5400" dirty="0" smtClean="0"/>
              <a:t> Management</a:t>
            </a:r>
            <a:endParaRPr lang="en-US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41486" y="6038864"/>
            <a:ext cx="8328026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ecurity</a:t>
            </a:r>
            <a:r>
              <a:rPr lang="en-US" sz="5400" dirty="0" smtClean="0"/>
              <a:t> Management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99055E-7 7.56303E-7 L -0.07942 -0.1552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1589E-6 -8.75866E-7 L -0.22106 -0.00399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282E-6 -8.75866E-7 L -0.36277 0.14724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7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4976E-6 -8.75866E-7 L -0.50448 0.2984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4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669E-6 -8.75866E-7 L -0.64619 0.4497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9" grpId="2"/>
      <p:bldP spid="10" grpId="0"/>
      <p:bldP spid="10" grpId="1"/>
      <p:bldP spid="11" grpId="0"/>
      <p:bldP spid="11" grpId="1"/>
      <p:bldP spid="14" grpId="0"/>
      <p:bldP spid="15" grpId="1"/>
      <p:bldP spid="16" grpId="0"/>
      <p:bldP spid="17" grpId="0"/>
      <p:bldP spid="17" grpId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gothic"/>
        <a:cs typeface="msgothic"/>
      </a:majorFont>
      <a:minorFont>
        <a:latin typeface="Arial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20605</TotalTime>
  <Words>758</Words>
  <Application>Microsoft Office PowerPoint</Application>
  <PresentationFormat>Custom</PresentationFormat>
  <Paragraphs>183</Paragraphs>
  <Slides>47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Theme</vt:lpstr>
      <vt:lpstr>1_Office Theme</vt:lpstr>
      <vt:lpstr>3_Office Theme</vt:lpstr>
      <vt:lpstr>Slide 1</vt:lpstr>
      <vt:lpstr>Agenda</vt:lpstr>
      <vt:lpstr>What is Cacti?</vt:lpstr>
      <vt:lpstr>Graphs You Say….</vt:lpstr>
      <vt:lpstr>The Origins of Cacti</vt:lpstr>
      <vt:lpstr>The Current Cacti Group – August 2011</vt:lpstr>
      <vt:lpstr>Some Early Screen Shots (Holy crap Batman!)</vt:lpstr>
      <vt:lpstr>The Classic Network Operations Model</vt:lpstr>
      <vt:lpstr>The Classical Network Operations Model</vt:lpstr>
      <vt:lpstr>Introducing the Plugin Architecture</vt:lpstr>
      <vt:lpstr>Public Domain Cacti Plugin Examples</vt:lpstr>
      <vt:lpstr>Some Popular Public Domain Cacti Plugins</vt:lpstr>
      <vt:lpstr>Cacti Plugins by Example - THold</vt:lpstr>
      <vt:lpstr>Cacti Plugins by Example – MacTrack</vt:lpstr>
      <vt:lpstr>Cacti Plugins by Example – MacTrack</vt:lpstr>
      <vt:lpstr>Cacti Plugins by Example – MacTrack</vt:lpstr>
      <vt:lpstr>Cacti Plugins by Example – MacTrack</vt:lpstr>
      <vt:lpstr>Cacti Plugins by Example – MacTrack</vt:lpstr>
      <vt:lpstr>Cacti Plugins by Example – WeatherMap</vt:lpstr>
      <vt:lpstr>Cacti Plugins by Example – WeatherMap</vt:lpstr>
      <vt:lpstr>Cacti Plugins by Example – WeatherMap</vt:lpstr>
      <vt:lpstr>Cacti Plugins by Example – Nectar</vt:lpstr>
      <vt:lpstr>Cacti Plugins by Example – Realtime</vt:lpstr>
      <vt:lpstr>Cacti Plugins by Example – Syslog</vt:lpstr>
      <vt:lpstr>Cacti Plugins by Example - HMIB</vt:lpstr>
      <vt:lpstr>Additional Commercial Cacti Plugin Examples</vt:lpstr>
      <vt:lpstr>Scanner – ISP Network Management Uber Tool</vt:lpstr>
      <vt:lpstr>Scanner – Device Interface</vt:lpstr>
      <vt:lpstr>Scanner – Interfaces</vt:lpstr>
      <vt:lpstr>Scanner – Thresholds</vt:lpstr>
      <vt:lpstr>Scanner – Fabrics</vt:lpstr>
      <vt:lpstr>Scanner – Aggregate Graphs</vt:lpstr>
      <vt:lpstr>Scanner – Graphs</vt:lpstr>
      <vt:lpstr>Platform RTM – The Grid Computing War Horse</vt:lpstr>
      <vt:lpstr>Platform RTM – Cluster Dashboard</vt:lpstr>
      <vt:lpstr>Platform RTM – Host Dashboard</vt:lpstr>
      <vt:lpstr>Platform RTM – Finished Job Details</vt:lpstr>
      <vt:lpstr>Platform RTM – Statistical Dashboard</vt:lpstr>
      <vt:lpstr>Platform RTM – Host Details</vt:lpstr>
      <vt:lpstr>RTM – Host Dashboard 4k+ Hosts/4 Continents</vt:lpstr>
      <vt:lpstr>Farmmon – Dashboard</vt:lpstr>
      <vt:lpstr>Process Status – Process List</vt:lpstr>
      <vt:lpstr>The State of and Future of Cacti</vt:lpstr>
      <vt:lpstr>Current State of Cacti</vt:lpstr>
      <vt:lpstr>The Future of Cacti</vt:lpstr>
      <vt:lpstr>Cacti 1.0.0 – Teaser</vt:lpstr>
      <vt:lpstr>Questions and Answers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Ethan Galstad</dc:creator>
  <cp:lastModifiedBy>ladams</cp:lastModifiedBy>
  <cp:revision>280</cp:revision>
  <cp:lastPrinted>2011-04-10T13:44:34Z</cp:lastPrinted>
  <dcterms:created xsi:type="dcterms:W3CDTF">2007-08-07T03:01:14Z</dcterms:created>
  <dcterms:modified xsi:type="dcterms:W3CDTF">2011-09-12T23:53:53Z</dcterms:modified>
</cp:coreProperties>
</file>